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266" r:id="rId2"/>
    <p:sldId id="268" r:id="rId3"/>
    <p:sldId id="280" r:id="rId4"/>
    <p:sldId id="276" r:id="rId5"/>
    <p:sldId id="272" r:id="rId6"/>
    <p:sldId id="275" r:id="rId7"/>
    <p:sldId id="286" r:id="rId8"/>
    <p:sldId id="273" r:id="rId9"/>
    <p:sldId id="277" r:id="rId10"/>
    <p:sldId id="274" r:id="rId11"/>
    <p:sldId id="278" r:id="rId12"/>
    <p:sldId id="282" r:id="rId13"/>
    <p:sldId id="283" r:id="rId14"/>
    <p:sldId id="281" r:id="rId15"/>
    <p:sldId id="284" r:id="rId16"/>
    <p:sldId id="269" r:id="rId17"/>
    <p:sldId id="271" r:id="rId18"/>
    <p:sldId id="270" r:id="rId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4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73" autoAdjust="0"/>
  </p:normalViewPr>
  <p:slideViewPr>
    <p:cSldViewPr snapToGrid="0" snapToObjects="1">
      <p:cViewPr varScale="1">
        <p:scale>
          <a:sx n="109" d="100"/>
          <a:sy n="109" d="100"/>
        </p:scale>
        <p:origin x="1596" y="96"/>
      </p:cViewPr>
      <p:guideLst>
        <p:guide orient="horz" pos="2684"/>
        <p:guide pos="288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5B09-A9A8-2644-9E6D-705AA413DA79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F7B35-E1B4-904A-9F7F-1474D5483F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58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5E56-2990-C745-88B9-6378D75E0E12}" type="datetimeFigureOut">
              <a:rPr lang="de-DE" smtClean="0"/>
              <a:t>22.06.2021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3B74-E7C2-B34F-8624-8515ACB0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734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B3B74-E7C2-B34F-8624-8515ACB0050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53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6409267" y="118533"/>
            <a:ext cx="2411205" cy="927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1384875"/>
            <a:ext cx="8752360" cy="4355538"/>
          </a:xfrm>
          <a:prstGeom prst="rect">
            <a:avLst/>
          </a:prstGeom>
          <a:solidFill>
            <a:srgbClr val="006EC7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prstClr val="white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75" b="14288"/>
          <a:stretch/>
        </p:blipFill>
        <p:spPr>
          <a:xfrm rot="10800000">
            <a:off x="-9605" y="1384875"/>
            <a:ext cx="8755721" cy="43482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feld 8"/>
          <p:cNvSpPr txBox="1"/>
          <p:nvPr userDrawn="1"/>
        </p:nvSpPr>
        <p:spPr>
          <a:xfrm>
            <a:off x="3624352" y="2264791"/>
            <a:ext cx="5124112" cy="2678578"/>
          </a:xfrm>
          <a:prstGeom prst="rect">
            <a:avLst/>
          </a:prstGeom>
          <a:solidFill>
            <a:srgbClr val="4D8AD2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48000" tIns="234000" rIns="684000" bIns="45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endParaRPr lang="de-DE" sz="2800" dirty="0">
              <a:solidFill>
                <a:srgbClr val="FFFFFF"/>
              </a:solidFill>
              <a:ea typeface="ＭＳ 明朝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934890" y="2267305"/>
            <a:ext cx="4504844" cy="1548940"/>
          </a:xfrm>
        </p:spPr>
        <p:txBody>
          <a:bodyPr lIns="252000" tIns="252000" rIns="252000" bIns="108000" anchor="t" anchorCtr="0">
            <a:noAutofit/>
          </a:bodyPr>
          <a:lstStyle>
            <a:lvl1pPr algn="l">
              <a:defRPr lang="de-DE" sz="2200" i="1" kern="12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b="1" dirty="0" smtClean="0"/>
              <a:t>Sequenzbasierte Typisierung von </a:t>
            </a:r>
            <a:r>
              <a:rPr lang="de-DE" b="1" dirty="0" err="1" smtClean="0"/>
              <a:t>Staphylococcus</a:t>
            </a:r>
            <a:r>
              <a:rPr lang="de-DE" b="1" dirty="0" smtClean="0"/>
              <a:t> </a:t>
            </a:r>
            <a:r>
              <a:rPr lang="de-DE" b="1" dirty="0" err="1" smtClean="0"/>
              <a:t>aureus</a:t>
            </a:r>
            <a:r>
              <a:rPr lang="de-DE" b="1" dirty="0" smtClean="0"/>
              <a:t> </a:t>
            </a:r>
            <a:br>
              <a:rPr lang="de-DE" b="1" dirty="0" smtClean="0"/>
            </a:br>
            <a:r>
              <a:rPr lang="de-DE" b="1" dirty="0" smtClean="0"/>
              <a:t>- The </a:t>
            </a:r>
            <a:r>
              <a:rPr lang="de-DE" b="1" dirty="0" err="1" smtClean="0"/>
              <a:t>next</a:t>
            </a:r>
            <a:r>
              <a:rPr lang="de-DE" b="1" dirty="0" smtClean="0"/>
              <a:t> </a:t>
            </a:r>
            <a:r>
              <a:rPr lang="de-DE" b="1" dirty="0" err="1" smtClean="0"/>
              <a:t>generation</a:t>
            </a:r>
            <a:r>
              <a:rPr lang="de-DE" b="1" dirty="0" smtClean="0"/>
              <a:t> -</a:t>
            </a:r>
            <a:endParaRPr lang="de-DE" b="1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3934890" y="2015660"/>
            <a:ext cx="0" cy="3160410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8439734" y="2009669"/>
            <a:ext cx="0" cy="3166401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 userDrawn="1"/>
        </p:nvSpPr>
        <p:spPr>
          <a:xfrm>
            <a:off x="8748464" y="2267304"/>
            <a:ext cx="395537" cy="2676064"/>
          </a:xfrm>
          <a:prstGeom prst="rect">
            <a:avLst/>
          </a:prstGeom>
          <a:solidFill>
            <a:srgbClr val="80A5DC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prstClr val="white"/>
              </a:solidFill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93543" y="6429721"/>
            <a:ext cx="8658817" cy="4258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/>
          </p:nvPr>
        </p:nvSpPr>
        <p:spPr>
          <a:xfrm>
            <a:off x="3935997" y="4075949"/>
            <a:ext cx="4503737" cy="1127125"/>
          </a:xfrm>
        </p:spPr>
        <p:txBody>
          <a:bodyPr lIns="252000" tIns="108000" rIns="252000" bIns="252000" anchor="b" anchorCtr="0"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de-DE" dirty="0" smtClean="0"/>
          </a:p>
          <a:p>
            <a:pPr lvl="0"/>
            <a:r>
              <a:rPr lang="de-DE" dirty="0" smtClean="0"/>
              <a:t>Birgit Strommenger </a:t>
            </a:r>
            <a:br>
              <a:rPr lang="de-DE" dirty="0" smtClean="0"/>
            </a:br>
            <a:r>
              <a:rPr lang="de-DE" dirty="0" smtClean="0"/>
              <a:t>NRZ für Staphylokokken und Enterokokken</a:t>
            </a:r>
          </a:p>
          <a:p>
            <a:pPr lvl="0"/>
            <a:r>
              <a:rPr lang="de-DE" dirty="0" smtClean="0"/>
              <a:t>FG Nosokomiale Infektionserreger und Antibiotikaresistenzen</a:t>
            </a:r>
          </a:p>
          <a:p>
            <a:pPr lvl="0"/>
            <a:r>
              <a:rPr lang="de-DE" dirty="0" smtClean="0"/>
              <a:t>Robert Koch-Institut, Bereich Wernigerode</a:t>
            </a:r>
          </a:p>
        </p:txBody>
      </p:sp>
      <p:pic>
        <p:nvPicPr>
          <p:cNvPr id="13" name="Bild 12" descr="RKI-Logo_RGB_P300C.tif"/>
          <p:cNvPicPr>
            <a:picLocks noChangeAspect="1"/>
          </p:cNvPicPr>
          <p:nvPr userDrawn="1"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79" y="332655"/>
            <a:ext cx="2050093" cy="59464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3414713"/>
            <a:ext cx="952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080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tandard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6409267" y="118533"/>
            <a:ext cx="2411205" cy="927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3" name="Bild 2" descr="PPT_Background_4zu3_RBGNEU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" y="1384875"/>
            <a:ext cx="8746484" cy="435864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3624352" y="2264791"/>
            <a:ext cx="5124112" cy="2678578"/>
          </a:xfrm>
          <a:prstGeom prst="rect">
            <a:avLst/>
          </a:prstGeom>
          <a:solidFill>
            <a:srgbClr val="4D8AD2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252000" tIns="234000" rIns="252000" bIns="45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endParaRPr lang="de-DE" sz="2800" dirty="0">
              <a:solidFill>
                <a:srgbClr val="FFFFFF"/>
              </a:solidFill>
              <a:ea typeface="ＭＳ 明朝"/>
              <a:cs typeface="Calibri"/>
            </a:endParaRP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3934890" y="2015660"/>
            <a:ext cx="0" cy="3160410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8439734" y="2009669"/>
            <a:ext cx="0" cy="3166401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hteck 1"/>
          <p:cNvSpPr/>
          <p:nvPr userDrawn="1"/>
        </p:nvSpPr>
        <p:spPr>
          <a:xfrm>
            <a:off x="89647" y="6432176"/>
            <a:ext cx="8658817" cy="4258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3934890" y="2267305"/>
            <a:ext cx="4504844" cy="1548940"/>
          </a:xfrm>
        </p:spPr>
        <p:txBody>
          <a:bodyPr lIns="252000" tIns="252000" rIns="252000" bIns="108000" anchor="t" anchorCtr="0">
            <a:noAutofit/>
          </a:bodyPr>
          <a:lstStyle>
            <a:lvl1pPr algn="l">
              <a:defRPr sz="2200" b="1" i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4"/>
          </p:nvPr>
        </p:nvSpPr>
        <p:spPr>
          <a:xfrm>
            <a:off x="3935413" y="3816244"/>
            <a:ext cx="4503737" cy="1127125"/>
          </a:xfrm>
        </p:spPr>
        <p:txBody>
          <a:bodyPr lIns="252000" tIns="108000" rIns="252000" bIns="252000" anchor="b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pic>
        <p:nvPicPr>
          <p:cNvPr id="12" name="Bild 11" descr="RKI-Logo_RGB_P300C.tif"/>
          <p:cNvPicPr>
            <a:picLocks noChangeAspect="1"/>
          </p:cNvPicPr>
          <p:nvPr userDrawn="1"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379" y="332655"/>
            <a:ext cx="2050093" cy="594649"/>
          </a:xfrm>
          <a:prstGeom prst="rect">
            <a:avLst/>
          </a:prstGeom>
        </p:spPr>
      </p:pic>
      <p:sp>
        <p:nvSpPr>
          <p:cNvPr id="14" name="Rechteck 13"/>
          <p:cNvSpPr/>
          <p:nvPr userDrawn="1"/>
        </p:nvSpPr>
        <p:spPr>
          <a:xfrm>
            <a:off x="8748464" y="2267304"/>
            <a:ext cx="395537" cy="2676064"/>
          </a:xfrm>
          <a:prstGeom prst="rect">
            <a:avLst/>
          </a:prstGeom>
          <a:solidFill>
            <a:srgbClr val="80A5DC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/>
            </a:ext>
            <a:ext uri="{C572A759-6A51-4108-AA02-DFA0A04FC94B}">
              <ma14:wrappingTextBoxFlag xmlns="" xmlns:ma14="http://schemas.microsoft.com/office/mac/drawingml/2011/main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>
              <a:solidFill>
                <a:prstClr val="white"/>
              </a:solidFill>
            </a:endParaRPr>
          </a:p>
        </p:txBody>
      </p:sp>
      <p:pic>
        <p:nvPicPr>
          <p:cNvPr id="15" name="Bild 14" descr="RKI_Jubilaeumslogo_PPT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1737445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22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12.10.2017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quarter" idx="13"/>
          </p:nvPr>
        </p:nvSpPr>
        <p:spPr>
          <a:xfrm>
            <a:off x="457199" y="1155700"/>
            <a:ext cx="8092593" cy="5302250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99791" y="6622713"/>
            <a:ext cx="5182675" cy="1957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ESCMID-WS, Freiburg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9300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12.10..2017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606442" y="1155699"/>
            <a:ext cx="3943350" cy="5295901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9" name="Inhaltsplatzhalter 7"/>
          <p:cNvSpPr>
            <a:spLocks noGrp="1"/>
          </p:cNvSpPr>
          <p:nvPr>
            <p:ph sz="quarter" idx="14"/>
          </p:nvPr>
        </p:nvSpPr>
        <p:spPr>
          <a:xfrm>
            <a:off x="454844" y="1155699"/>
            <a:ext cx="3943350" cy="5295901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platzhalter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99791" y="6622713"/>
            <a:ext cx="5182675" cy="1957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ESCMID-WS, Freiburg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385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815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2"/>
          <p:cNvSpPr>
            <a:spLocks noGrp="1"/>
          </p:cNvSpPr>
          <p:nvPr>
            <p:ph type="dt" sz="half" idx="10"/>
          </p:nvPr>
        </p:nvSpPr>
        <p:spPr>
          <a:xfrm>
            <a:off x="564825" y="6622713"/>
            <a:ext cx="1860421" cy="1957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12.10.2017</a:t>
            </a:r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99791" y="6622713"/>
            <a:ext cx="5182675" cy="1957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ESCMID-WS, Freiburg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796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199" y="1155700"/>
            <a:ext cx="8092593" cy="5302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64825" y="6622713"/>
            <a:ext cx="1860421" cy="195750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l">
              <a:defRPr sz="1200">
                <a:solidFill>
                  <a:srgbClr val="006EC7"/>
                </a:solidFill>
              </a:defRPr>
            </a:lvl1pPr>
          </a:lstStyle>
          <a:p>
            <a:r>
              <a:rPr lang="de-DE" dirty="0" smtClean="0"/>
              <a:t>12.10.2017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99791" y="6622713"/>
            <a:ext cx="5182675" cy="195750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l">
              <a:defRPr sz="1200">
                <a:solidFill>
                  <a:srgbClr val="006EC7"/>
                </a:solidFill>
              </a:defRPr>
            </a:lvl1pPr>
          </a:lstStyle>
          <a:p>
            <a:r>
              <a:rPr lang="de-DE" dirty="0" smtClean="0"/>
              <a:t>ESCMID-WS, Freiburg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2920" y="6622713"/>
            <a:ext cx="496872" cy="195750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ctr">
              <a:defRPr sz="1200">
                <a:solidFill>
                  <a:srgbClr val="006EC7"/>
                </a:solidFill>
              </a:defRPr>
            </a:lvl1pPr>
          </a:lstStyle>
          <a:p>
            <a:fld id="{162A217B-ED1C-D84B-8478-63C77FA79618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8042054" y="6636373"/>
            <a:ext cx="10866" cy="221627"/>
          </a:xfrm>
          <a:prstGeom prst="line">
            <a:avLst/>
          </a:prstGeom>
          <a:ln w="6350">
            <a:solidFill>
              <a:srgbClr val="006E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2594239" y="6628377"/>
            <a:ext cx="0" cy="229623"/>
          </a:xfrm>
          <a:prstGeom prst="line">
            <a:avLst/>
          </a:prstGeom>
          <a:ln w="6350">
            <a:solidFill>
              <a:srgbClr val="006E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57200" y="6622713"/>
            <a:ext cx="0" cy="235287"/>
          </a:xfrm>
          <a:prstGeom prst="line">
            <a:avLst/>
          </a:prstGeom>
          <a:ln w="6350">
            <a:solidFill>
              <a:srgbClr val="006E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>
          <a:xfrm>
            <a:off x="8564139" y="6636373"/>
            <a:ext cx="0" cy="221627"/>
          </a:xfrm>
          <a:prstGeom prst="line">
            <a:avLst/>
          </a:prstGeom>
          <a:ln w="6350">
            <a:solidFill>
              <a:srgbClr val="006EC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Bild 14" descr="RKI-Logo_RGB_P300C.tif"/>
          <p:cNvPicPr>
            <a:picLocks noChangeAspect="1"/>
          </p:cNvPicPr>
          <p:nvPr userDrawn="1"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623" y="182309"/>
            <a:ext cx="1656184" cy="4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8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rgbClr val="006EC7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432"/>
        </a:spcBef>
        <a:buClr>
          <a:srgbClr val="006EC7"/>
        </a:buClr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432"/>
        </a:spcBef>
        <a:buClr>
          <a:srgbClr val="006EC7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432"/>
        </a:spcBef>
        <a:buClr>
          <a:srgbClr val="006EC7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432"/>
        </a:spcBef>
        <a:buClr>
          <a:srgbClr val="006EC7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432"/>
        </a:spcBef>
        <a:buClr>
          <a:srgbClr val="006EC7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34890" y="2117167"/>
            <a:ext cx="4953388" cy="1548940"/>
          </a:xfrm>
        </p:spPr>
        <p:txBody>
          <a:bodyPr>
            <a:noAutofit/>
          </a:bodyPr>
          <a:lstStyle/>
          <a:p>
            <a:r>
              <a:rPr lang="de-DE" sz="2800" dirty="0" smtClean="0"/>
              <a:t>NGS </a:t>
            </a:r>
            <a:r>
              <a:rPr lang="de-DE" sz="2800" dirty="0" err="1" smtClean="0"/>
              <a:t>data</a:t>
            </a:r>
            <a:r>
              <a:rPr lang="de-DE" sz="2800" dirty="0" smtClean="0"/>
              <a:t> </a:t>
            </a:r>
            <a:r>
              <a:rPr lang="de-DE" sz="2800" dirty="0" err="1"/>
              <a:t>analysis</a:t>
            </a:r>
            <a:r>
              <a:rPr lang="de-DE" sz="2800" dirty="0"/>
              <a:t> 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- MLST -</a:t>
            </a:r>
            <a:endParaRPr lang="de-DE" sz="1600" i="0" dirty="0"/>
          </a:p>
        </p:txBody>
      </p:sp>
      <p:sp>
        <p:nvSpPr>
          <p:cNvPr id="4" name="Untertitel 2"/>
          <p:cNvSpPr>
            <a:spLocks noGrp="1"/>
          </p:cNvSpPr>
          <p:nvPr>
            <p:ph type="body" sz="quarter" idx="14"/>
          </p:nvPr>
        </p:nvSpPr>
        <p:spPr>
          <a:xfrm>
            <a:off x="3923928" y="3573016"/>
            <a:ext cx="4731875" cy="1559173"/>
          </a:xfrm>
        </p:spPr>
        <p:txBody>
          <a:bodyPr rtlCol="0">
            <a:noAutofit/>
          </a:bodyPr>
          <a:lstStyle/>
          <a:p>
            <a:pPr lvl="0">
              <a:lnSpc>
                <a:spcPts val="1600"/>
              </a:lnSpc>
            </a:pPr>
            <a:r>
              <a:rPr lang="en-US" sz="1600" b="1" dirty="0">
                <a:solidFill>
                  <a:prstClr val="white"/>
                </a:solidFill>
              </a:rPr>
              <a:t>Birgit Strommenger </a:t>
            </a:r>
            <a:r>
              <a:rPr lang="en-US" dirty="0">
                <a:solidFill>
                  <a:prstClr val="white"/>
                </a:solidFill>
              </a:rPr>
              <a:t/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NRC for staphylococci and enterococci</a:t>
            </a:r>
          </a:p>
          <a:p>
            <a:pPr lvl="0">
              <a:lnSpc>
                <a:spcPts val="1600"/>
              </a:lnSpc>
            </a:pPr>
            <a:r>
              <a:rPr lang="en-US" dirty="0">
                <a:solidFill>
                  <a:prstClr val="white"/>
                </a:solidFill>
              </a:rPr>
              <a:t>Division Nosocomial pathogens and antibiotic resistances </a:t>
            </a:r>
          </a:p>
          <a:p>
            <a:pPr lvl="0">
              <a:lnSpc>
                <a:spcPts val="1600"/>
              </a:lnSpc>
            </a:pPr>
            <a:r>
              <a:rPr lang="en-US" dirty="0">
                <a:solidFill>
                  <a:prstClr val="white"/>
                </a:solidFill>
              </a:rPr>
              <a:t>Department of Infectious Diseases</a:t>
            </a:r>
          </a:p>
          <a:p>
            <a:pPr lvl="0">
              <a:lnSpc>
                <a:spcPts val="1600"/>
              </a:lnSpc>
            </a:pPr>
            <a:r>
              <a:rPr lang="en-US" dirty="0">
                <a:solidFill>
                  <a:prstClr val="white"/>
                </a:solidFill>
              </a:rPr>
              <a:t>Robert Koch-Institute </a:t>
            </a:r>
            <a:r>
              <a:rPr lang="en-US" dirty="0" err="1">
                <a:solidFill>
                  <a:prstClr val="white"/>
                </a:solidFill>
              </a:rPr>
              <a:t>Wernigerode</a:t>
            </a:r>
            <a:endParaRPr lang="en-US" dirty="0">
              <a:solidFill>
                <a:prstClr val="white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de-DE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de-DE" sz="1200" dirty="0" smtClean="0"/>
              <a:t>Freiburg, 12.10.2017</a:t>
            </a:r>
          </a:p>
        </p:txBody>
      </p:sp>
    </p:spTree>
    <p:extLst>
      <p:ext uri="{BB962C8B-B14F-4D97-AF65-F5344CB8AC3E}">
        <p14:creationId xmlns:p14="http://schemas.microsoft.com/office/powerpoint/2010/main" val="308924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338554"/>
          </a:xfrm>
        </p:spPr>
        <p:txBody>
          <a:bodyPr/>
          <a:lstStyle/>
          <a:p>
            <a:r>
              <a:rPr lang="de-DE" dirty="0"/>
              <a:t>http://www.genomicepidemiology.org/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10696" r="17200" b="6976"/>
          <a:stretch/>
        </p:blipFill>
        <p:spPr bwMode="auto">
          <a:xfrm>
            <a:off x="490327" y="1162205"/>
            <a:ext cx="7200900" cy="5327046"/>
          </a:xfrm>
          <a:prstGeom prst="rect">
            <a:avLst/>
          </a:prstGeom>
          <a:noFill/>
          <a:ln w="9525">
            <a:solidFill>
              <a:srgbClr val="045A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92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https://cge.cbs.dtu.dk/services/MLST/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9044" r="16796" b="16943"/>
          <a:stretch/>
        </p:blipFill>
        <p:spPr bwMode="auto">
          <a:xfrm>
            <a:off x="457200" y="1325443"/>
            <a:ext cx="7780564" cy="51063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4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29967"/>
            <a:ext cx="8092592" cy="338554"/>
          </a:xfrm>
        </p:spPr>
        <p:txBody>
          <a:bodyPr/>
          <a:lstStyle/>
          <a:p>
            <a:r>
              <a:rPr lang="de-DE" dirty="0" smtClean="0"/>
              <a:t>Hands on......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Inhaltsplatzhalter 8"/>
          <p:cNvSpPr txBox="1">
            <a:spLocks/>
          </p:cNvSpPr>
          <p:nvPr/>
        </p:nvSpPr>
        <p:spPr>
          <a:xfrm>
            <a:off x="454843" y="1016217"/>
            <a:ext cx="8095431" cy="52959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432"/>
              </a:spcBef>
              <a:buClr>
                <a:srgbClr val="006EC7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32"/>
              </a:spcBef>
              <a:buClr>
                <a:srgbClr val="006EC7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32"/>
              </a:spcBef>
              <a:buClr>
                <a:srgbClr val="006EC7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32"/>
              </a:spcBef>
              <a:buClr>
                <a:srgbClr val="006EC7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32"/>
              </a:spcBef>
              <a:buClr>
                <a:srgbClr val="006EC7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/</a:t>
            </a:r>
            <a:r>
              <a:rPr lang="de-DE" dirty="0" err="1" smtClean="0"/>
              <a:t>assembled</a:t>
            </a:r>
            <a:r>
              <a:rPr lang="de-DE" dirty="0" smtClean="0"/>
              <a:t> </a:t>
            </a:r>
            <a:r>
              <a:rPr lang="de-DE" smtClean="0"/>
              <a:t>data: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.....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experiences</a:t>
            </a:r>
            <a:r>
              <a:rPr lang="de-DE" dirty="0" smtClean="0"/>
              <a:t>! </a:t>
            </a:r>
            <a:br>
              <a:rPr lang="de-DE" dirty="0" smtClean="0"/>
            </a:br>
            <a:r>
              <a:rPr lang="de-DE" dirty="0" err="1" smtClean="0"/>
              <a:t>Please</a:t>
            </a:r>
            <a:r>
              <a:rPr lang="de-DE" dirty="0" smtClean="0"/>
              <a:t> </a:t>
            </a:r>
            <a:r>
              <a:rPr lang="de-DE" dirty="0" err="1" smtClean="0"/>
              <a:t>assemble</a:t>
            </a:r>
            <a:r>
              <a:rPr lang="de-DE" dirty="0" smtClean="0"/>
              <a:t> ..... </a:t>
            </a:r>
            <a:r>
              <a:rPr lang="de-DE" dirty="0" err="1" smtClean="0"/>
              <a:t>using</a:t>
            </a:r>
            <a:r>
              <a:rPr lang="de-DE" dirty="0" smtClean="0"/>
              <a:t>  </a:t>
            </a:r>
            <a:r>
              <a:rPr lang="de-DE" dirty="0" err="1" smtClean="0"/>
              <a:t>either</a:t>
            </a:r>
            <a:r>
              <a:rPr lang="de-DE" dirty="0" smtClean="0"/>
              <a:t> SPADES, VELVET </a:t>
            </a:r>
            <a:r>
              <a:rPr lang="de-DE" dirty="0" err="1" smtClean="0"/>
              <a:t>or</a:t>
            </a:r>
            <a:r>
              <a:rPr lang="de-DE" dirty="0" smtClean="0"/>
              <a:t> a5</a:t>
            </a:r>
            <a:br>
              <a:rPr lang="de-DE" dirty="0" smtClean="0"/>
            </a:br>
            <a:r>
              <a:rPr lang="de-DE" dirty="0" smtClean="0"/>
              <a:t>Save </a:t>
            </a:r>
            <a:r>
              <a:rPr lang="de-DE" dirty="0" err="1" smtClean="0"/>
              <a:t>contig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(*.</a:t>
            </a:r>
            <a:r>
              <a:rPr lang="de-DE" dirty="0" err="1" smtClean="0"/>
              <a:t>fasta</a:t>
            </a:r>
            <a:r>
              <a:rPr lang="de-DE" dirty="0" smtClean="0"/>
              <a:t>) </a:t>
            </a:r>
            <a:r>
              <a:rPr lang="de-DE" dirty="0" err="1" smtClean="0"/>
              <a:t>to</a:t>
            </a:r>
            <a:r>
              <a:rPr lang="de-DE" dirty="0" smtClean="0"/>
              <a:t> ......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Go </a:t>
            </a:r>
            <a:r>
              <a:rPr lang="de-DE" dirty="0" err="1" smtClean="0"/>
              <a:t>to</a:t>
            </a:r>
            <a:r>
              <a:rPr lang="de-DE" dirty="0" smtClean="0"/>
              <a:t>: </a:t>
            </a:r>
            <a:r>
              <a:rPr lang="de-DE" dirty="0">
                <a:solidFill>
                  <a:srgbClr val="C00000"/>
                </a:solidFill>
              </a:rPr>
              <a:t>https://cge.cbs.dtu.dk/services/MLST</a:t>
            </a:r>
            <a:r>
              <a:rPr lang="de-DE" dirty="0" smtClean="0">
                <a:solidFill>
                  <a:srgbClr val="C00000"/>
                </a:solidFill>
              </a:rPr>
              <a:t>/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MLST </a:t>
            </a:r>
            <a:r>
              <a:rPr lang="de-DE" dirty="0" err="1" smtClean="0"/>
              <a:t>scheme</a:t>
            </a:r>
            <a:r>
              <a:rPr lang="de-DE" dirty="0" smtClean="0"/>
              <a:t> (</a:t>
            </a:r>
            <a:r>
              <a:rPr lang="de-DE" dirty="0" err="1" smtClean="0"/>
              <a:t>organism</a:t>
            </a:r>
            <a:r>
              <a:rPr lang="de-DE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type</a:t>
            </a:r>
          </a:p>
          <a:p>
            <a:pPr>
              <a:spcAft>
                <a:spcPts val="600"/>
              </a:spcAft>
            </a:pPr>
            <a:r>
              <a:rPr lang="de-DE" dirty="0" smtClean="0"/>
              <a:t>Upload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</a:p>
          <a:p>
            <a:pPr>
              <a:spcAft>
                <a:spcPts val="600"/>
              </a:spcAft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raw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assemblys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generated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br>
              <a:rPr lang="de-DE" dirty="0" smtClean="0"/>
            </a:br>
            <a:r>
              <a:rPr lang="de-DE" dirty="0" err="1" smtClean="0"/>
              <a:t>assemblers</a:t>
            </a:r>
            <a:endParaRPr lang="de-DE" dirty="0" smtClean="0"/>
          </a:p>
          <a:p>
            <a:pPr>
              <a:spcAft>
                <a:spcPts val="600"/>
              </a:spcAft>
            </a:pP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pPr>
              <a:spcAft>
                <a:spcPts val="600"/>
              </a:spcAft>
            </a:pPr>
            <a:endParaRPr lang="de-DE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9044" r="16796" b="16943"/>
          <a:stretch/>
        </p:blipFill>
        <p:spPr bwMode="auto">
          <a:xfrm>
            <a:off x="4980559" y="3803649"/>
            <a:ext cx="4034657" cy="26479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Ellipse 8"/>
          <p:cNvSpPr/>
          <p:nvPr/>
        </p:nvSpPr>
        <p:spPr>
          <a:xfrm>
            <a:off x="4913255" y="4618496"/>
            <a:ext cx="960595" cy="21697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4902926" y="4817390"/>
            <a:ext cx="1381629" cy="21697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980559" y="5744705"/>
            <a:ext cx="412993" cy="216976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430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2031325"/>
          </a:xfrm>
        </p:spPr>
        <p:txBody>
          <a:bodyPr/>
          <a:lstStyle/>
          <a:p>
            <a:r>
              <a:rPr lang="de-DE" dirty="0" smtClean="0"/>
              <a:t>......</a:t>
            </a:r>
            <a:r>
              <a:rPr lang="de-DE" dirty="0" err="1" smtClean="0"/>
              <a:t>exchange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......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2050" name="Picture 2" descr="Bildergebnis für experienc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10" y="1713208"/>
            <a:ext cx="8575664" cy="313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6638854" y="4197480"/>
            <a:ext cx="16385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i="1" dirty="0">
                <a:solidFill>
                  <a:srgbClr val="045AA6"/>
                </a:solidFill>
              </a:rPr>
              <a:t>http://firsthandexperiences.co.uk/</a:t>
            </a:r>
          </a:p>
        </p:txBody>
      </p:sp>
    </p:spTree>
    <p:extLst>
      <p:ext uri="{BB962C8B-B14F-4D97-AF65-F5344CB8AC3E}">
        <p14:creationId xmlns:p14="http://schemas.microsoft.com/office/powerpoint/2010/main" val="26641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457199" y="1397095"/>
            <a:ext cx="8092593" cy="530225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High specificity of calling STs</a:t>
            </a:r>
          </a:p>
          <a:p>
            <a:pPr>
              <a:spcAft>
                <a:spcPts val="1200"/>
              </a:spcAft>
            </a:pPr>
            <a:r>
              <a:rPr lang="en-US" dirty="0"/>
              <a:t>Database availability (timeliness of </a:t>
            </a:r>
            <a:r>
              <a:rPr lang="en-US" dirty="0" smtClean="0"/>
              <a:t>MLST data, interval of database updates)</a:t>
            </a:r>
          </a:p>
          <a:p>
            <a:pPr>
              <a:spcAft>
                <a:spcPts val="1200"/>
              </a:spcAft>
            </a:pPr>
            <a:r>
              <a:rPr lang="en-US" dirty="0"/>
              <a:t>Low coverage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Mixed samples</a:t>
            </a:r>
          </a:p>
          <a:p>
            <a:pPr>
              <a:spcAft>
                <a:spcPts val="1200"/>
              </a:spcAft>
            </a:pPr>
            <a:r>
              <a:rPr lang="en-US" dirty="0"/>
              <a:t>Simple </a:t>
            </a:r>
            <a:r>
              <a:rPr lang="en-US" dirty="0" smtClean="0"/>
              <a:t>installation and use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Computational resources</a:t>
            </a:r>
          </a:p>
          <a:p>
            <a:pPr>
              <a:spcAft>
                <a:spcPts val="1200"/>
              </a:spcAft>
            </a:pPr>
            <a:r>
              <a:rPr lang="en-US" dirty="0"/>
              <a:t>S</a:t>
            </a:r>
            <a:r>
              <a:rPr lang="en-US" dirty="0" smtClean="0"/>
              <a:t>calability</a:t>
            </a:r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choosing a MLST tool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MLST.....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564825" y="6622713"/>
            <a:ext cx="1860421" cy="195750"/>
          </a:xfrm>
        </p:spPr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699791" y="6622713"/>
            <a:ext cx="5182675" cy="195750"/>
          </a:xfrm>
        </p:spPr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052920" y="6622713"/>
            <a:ext cx="496872" cy="195750"/>
          </a:xfrm>
        </p:spPr>
        <p:txBody>
          <a:bodyPr/>
          <a:lstStyle/>
          <a:p>
            <a:fld id="{162A217B-ED1C-D84B-8478-63C77FA7961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457200" y="2289084"/>
            <a:ext cx="180020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de-DE" sz="1600" i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spa</a:t>
            </a:r>
            <a:r>
              <a:rPr lang="de-DE" sz="16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-Typ </a:t>
            </a:r>
          </a:p>
          <a:p>
            <a:pPr>
              <a:lnSpc>
                <a:spcPts val="1600"/>
              </a:lnSpc>
            </a:pPr>
            <a:endParaRPr lang="de-DE" sz="16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de-DE" sz="1600" dirty="0" smtClean="0">
                <a:solidFill>
                  <a:srgbClr val="9999CC">
                    <a:lumMod val="75000"/>
                  </a:srgbClr>
                </a:solidFill>
                <a:latin typeface="Calibri" panose="020F0502020204030204" pitchFamily="34" charset="0"/>
              </a:rPr>
              <a:t>MLST (7 loci)</a:t>
            </a: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endParaRPr lang="de-DE" sz="1600" dirty="0" smtClean="0">
              <a:solidFill>
                <a:srgbClr val="9999CC">
                  <a:lumMod val="75000"/>
                </a:srgbClr>
              </a:solidFill>
              <a:latin typeface="Calibri" panose="020F0502020204030204" pitchFamily="34" charset="0"/>
            </a:endParaRPr>
          </a:p>
          <a:p>
            <a:pPr>
              <a:lnSpc>
                <a:spcPts val="1600"/>
              </a:lnSpc>
            </a:pPr>
            <a:r>
              <a:rPr lang="de-DE" sz="1600" dirty="0" err="1" smtClean="0">
                <a:solidFill>
                  <a:srgbClr val="4D8AD2"/>
                </a:solidFill>
                <a:latin typeface="Calibri" panose="020F0502020204030204" pitchFamily="34" charset="0"/>
              </a:rPr>
              <a:t>cgMLST</a:t>
            </a:r>
            <a:r>
              <a:rPr lang="de-DE" sz="1600" dirty="0" smtClean="0">
                <a:solidFill>
                  <a:srgbClr val="4D8AD2"/>
                </a:solidFill>
                <a:latin typeface="Calibri" panose="020F0502020204030204" pitchFamily="34" charset="0"/>
              </a:rPr>
              <a:t> (1861 loci)</a:t>
            </a:r>
            <a:endParaRPr lang="de-DE" sz="1600" dirty="0">
              <a:solidFill>
                <a:srgbClr val="4D8AD2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64" y="1717524"/>
            <a:ext cx="3816702" cy="424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uppieren 7"/>
          <p:cNvGrpSpPr/>
          <p:nvPr/>
        </p:nvGrpSpPr>
        <p:grpSpPr>
          <a:xfrm>
            <a:off x="2439534" y="1641645"/>
            <a:ext cx="4309988" cy="4472681"/>
            <a:chOff x="6515409" y="2612093"/>
            <a:chExt cx="2544525" cy="2522186"/>
          </a:xfrm>
        </p:grpSpPr>
        <p:sp>
          <p:nvSpPr>
            <p:cNvPr id="9" name="Pfeil nach rechts 8"/>
            <p:cNvSpPr/>
            <p:nvPr/>
          </p:nvSpPr>
          <p:spPr>
            <a:xfrm rot="2948565" flipV="1">
              <a:off x="6940702" y="2978203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0" name="Pfeil nach rechts 9"/>
            <p:cNvSpPr/>
            <p:nvPr/>
          </p:nvSpPr>
          <p:spPr>
            <a:xfrm rot="2189369" flipV="1">
              <a:off x="6804153" y="3116606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1" name="Pfeil nach rechts 10"/>
            <p:cNvSpPr/>
            <p:nvPr/>
          </p:nvSpPr>
          <p:spPr>
            <a:xfrm rot="1598669" flipV="1">
              <a:off x="6633669" y="3370452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2" name="Pfeil nach rechts 11"/>
            <p:cNvSpPr/>
            <p:nvPr/>
          </p:nvSpPr>
          <p:spPr>
            <a:xfrm rot="2035128" flipV="1">
              <a:off x="6717221" y="3224083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3" name="Pfeil nach rechts 12"/>
            <p:cNvSpPr/>
            <p:nvPr/>
          </p:nvSpPr>
          <p:spPr>
            <a:xfrm rot="1050009" flipV="1">
              <a:off x="6575133" y="3510882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4" name="Pfeil nach rechts 13"/>
            <p:cNvSpPr/>
            <p:nvPr/>
          </p:nvSpPr>
          <p:spPr>
            <a:xfrm rot="182665" flipV="1">
              <a:off x="6524704" y="3838897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5" name="Pfeil nach rechts 14"/>
            <p:cNvSpPr/>
            <p:nvPr/>
          </p:nvSpPr>
          <p:spPr>
            <a:xfrm rot="691209" flipV="1">
              <a:off x="6538642" y="3670607"/>
              <a:ext cx="326439" cy="46541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6" name="Pfeil nach rechts 15"/>
            <p:cNvSpPr/>
            <p:nvPr/>
          </p:nvSpPr>
          <p:spPr>
            <a:xfrm rot="20983902" flipV="1">
              <a:off x="6515409" y="4001200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7" name="Pfeil nach rechts 16"/>
            <p:cNvSpPr/>
            <p:nvPr/>
          </p:nvSpPr>
          <p:spPr>
            <a:xfrm rot="20719588" flipV="1">
              <a:off x="6543090" y="4151824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8" name="Pfeil nach rechts 17"/>
            <p:cNvSpPr/>
            <p:nvPr/>
          </p:nvSpPr>
          <p:spPr>
            <a:xfrm rot="20300330" flipV="1">
              <a:off x="6584913" y="4296673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19" name="Pfeil nach rechts 18"/>
            <p:cNvSpPr/>
            <p:nvPr/>
          </p:nvSpPr>
          <p:spPr>
            <a:xfrm rot="19776577" flipV="1">
              <a:off x="6688907" y="4435258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0" name="Pfeil nach rechts 19"/>
            <p:cNvSpPr/>
            <p:nvPr/>
          </p:nvSpPr>
          <p:spPr>
            <a:xfrm rot="4036526" flipV="1">
              <a:off x="7124637" y="2869638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1" name="Pfeil nach rechts 20"/>
            <p:cNvSpPr/>
            <p:nvPr/>
          </p:nvSpPr>
          <p:spPr>
            <a:xfrm rot="4389530" flipV="1">
              <a:off x="7294684" y="2800037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2" name="Pfeil nach rechts 21"/>
            <p:cNvSpPr/>
            <p:nvPr/>
          </p:nvSpPr>
          <p:spPr>
            <a:xfrm rot="13221951" flipV="1">
              <a:off x="8477376" y="4556775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3" name="Pfeil nach rechts 22"/>
            <p:cNvSpPr/>
            <p:nvPr/>
          </p:nvSpPr>
          <p:spPr>
            <a:xfrm rot="13658410" flipV="1">
              <a:off x="8375886" y="4669519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4" name="Pfeil nach rechts 23"/>
            <p:cNvSpPr/>
            <p:nvPr/>
          </p:nvSpPr>
          <p:spPr>
            <a:xfrm rot="12673291" flipV="1">
              <a:off x="8581682" y="4419830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5" name="Pfeil nach rechts 24"/>
            <p:cNvSpPr/>
            <p:nvPr/>
          </p:nvSpPr>
          <p:spPr>
            <a:xfrm rot="17205651" flipV="1">
              <a:off x="7326872" y="4895036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6" name="Pfeil nach rechts 25"/>
            <p:cNvSpPr/>
            <p:nvPr/>
          </p:nvSpPr>
          <p:spPr>
            <a:xfrm rot="13923111" flipV="1">
              <a:off x="8252505" y="4761609"/>
              <a:ext cx="326439" cy="46541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7" name="Pfeil nach rechts 26"/>
            <p:cNvSpPr/>
            <p:nvPr/>
          </p:nvSpPr>
          <p:spPr>
            <a:xfrm rot="16669333" flipV="1">
              <a:off x="7502359" y="4936855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8" name="Pfeil nach rechts 27"/>
            <p:cNvSpPr/>
            <p:nvPr/>
          </p:nvSpPr>
          <p:spPr>
            <a:xfrm rot="15955915" flipV="1">
              <a:off x="7661498" y="4948200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9" name="Pfeil nach rechts 28"/>
            <p:cNvSpPr/>
            <p:nvPr/>
          </p:nvSpPr>
          <p:spPr>
            <a:xfrm rot="19184250" flipV="1">
              <a:off x="6767773" y="4546650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0" name="Pfeil nach rechts 29"/>
            <p:cNvSpPr/>
            <p:nvPr/>
          </p:nvSpPr>
          <p:spPr>
            <a:xfrm rot="10800000" flipV="1">
              <a:off x="8733495" y="3925802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1" name="Pfeil nach rechts 30"/>
            <p:cNvSpPr/>
            <p:nvPr/>
          </p:nvSpPr>
          <p:spPr>
            <a:xfrm rot="9464562" flipV="1">
              <a:off x="8626248" y="3381102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2" name="Pfeil nach rechts 31"/>
            <p:cNvSpPr/>
            <p:nvPr/>
          </p:nvSpPr>
          <p:spPr>
            <a:xfrm rot="9901021" flipV="1">
              <a:off x="8690132" y="3545035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3" name="Pfeil nach rechts 32"/>
            <p:cNvSpPr/>
            <p:nvPr/>
          </p:nvSpPr>
          <p:spPr>
            <a:xfrm rot="7645277" flipV="1">
              <a:off x="8319710" y="2983317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4" name="Pfeil nach rechts 33"/>
            <p:cNvSpPr/>
            <p:nvPr/>
          </p:nvSpPr>
          <p:spPr>
            <a:xfrm rot="7092263" flipV="1">
              <a:off x="8198460" y="2889459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5" name="Pfeil nach rechts 34"/>
            <p:cNvSpPr/>
            <p:nvPr/>
          </p:nvSpPr>
          <p:spPr>
            <a:xfrm rot="5609107" flipV="1">
              <a:off x="7720335" y="2752453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6" name="Pfeil nach rechts 35"/>
            <p:cNvSpPr/>
            <p:nvPr/>
          </p:nvSpPr>
          <p:spPr>
            <a:xfrm rot="11426356" flipV="1">
              <a:off x="8718823" y="4099768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7" name="Pfeil nach rechts 36"/>
            <p:cNvSpPr/>
            <p:nvPr/>
          </p:nvSpPr>
          <p:spPr>
            <a:xfrm rot="18734965" flipV="1">
              <a:off x="6887934" y="4669519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38" name="Pfeil nach rechts 37"/>
            <p:cNvSpPr/>
            <p:nvPr/>
          </p:nvSpPr>
          <p:spPr>
            <a:xfrm rot="18530201" flipV="1">
              <a:off x="6985583" y="4753562"/>
              <a:ext cx="326439" cy="45719"/>
            </a:xfrm>
            <a:prstGeom prst="rightArrow">
              <a:avLst/>
            </a:prstGeom>
            <a:ln>
              <a:solidFill>
                <a:srgbClr val="66A8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</p:grpSp>
      <p:pic>
        <p:nvPicPr>
          <p:cNvPr id="39" name="Picture 10" descr="Bildergebnis für 20th anniversa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2780" r="14785" b="8997"/>
          <a:stretch/>
        </p:blipFill>
        <p:spPr bwMode="auto">
          <a:xfrm>
            <a:off x="1225162" y="3574748"/>
            <a:ext cx="891555" cy="9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6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Acknowledgement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3" t="15463" r="27084" b="42268"/>
          <a:stretch/>
        </p:blipFill>
        <p:spPr bwMode="auto">
          <a:xfrm>
            <a:off x="1395730" y="1936197"/>
            <a:ext cx="6320790" cy="34804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63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Acknowledgement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4"/>
          </p:nvPr>
        </p:nvSpPr>
        <p:spPr>
          <a:xfrm>
            <a:off x="431597" y="1403667"/>
            <a:ext cx="3943350" cy="5295901"/>
          </a:xfrm>
        </p:spPr>
        <p:txBody>
          <a:bodyPr/>
          <a:lstStyle/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2000" b="1" dirty="0">
                <a:solidFill>
                  <a:srgbClr val="990033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FG13 RKI Wernigerode</a:t>
            </a:r>
          </a:p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de-DE" altLang="de-DE" sz="1800" b="1" dirty="0" smtClean="0">
              <a:solidFill>
                <a:prstClr val="black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Jennifer </a:t>
            </a: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Bender</a:t>
            </a:r>
          </a:p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Stephan Fuchs</a:t>
            </a:r>
          </a:p>
          <a:p>
            <a:pPr mar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Franziska Layer</a:t>
            </a:r>
          </a:p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Mike Henkel</a:t>
            </a:r>
          </a:p>
          <a:p>
            <a:pPr mar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Franziska Erdmann</a:t>
            </a:r>
          </a:p>
          <a:p>
            <a:pPr marL="0" lvl="0" indent="0" algn="r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Guido </a:t>
            </a: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Werner</a:t>
            </a:r>
          </a:p>
          <a:p>
            <a:pPr marL="0" indent="0" algn="r">
              <a:spcAft>
                <a:spcPts val="600"/>
              </a:spcAft>
              <a:buNone/>
            </a:pP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4745924" y="1403667"/>
            <a:ext cx="3943350" cy="5295901"/>
          </a:xfrm>
        </p:spPr>
        <p:txBody>
          <a:bodyPr/>
          <a:lstStyle/>
          <a:p>
            <a:pPr marL="0" lv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2000" b="1" dirty="0">
                <a:solidFill>
                  <a:srgbClr val="990033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RKI </a:t>
            </a:r>
            <a:r>
              <a:rPr lang="de-DE" altLang="de-DE" sz="2000" b="1" dirty="0" smtClean="0">
                <a:solidFill>
                  <a:srgbClr val="990033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Berlin</a:t>
            </a:r>
          </a:p>
          <a:p>
            <a:pPr marL="0" lv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de-DE" altLang="de-DE" sz="2000" b="1" dirty="0" smtClean="0">
              <a:solidFill>
                <a:srgbClr val="990033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endParaRPr lang="de-DE" altLang="de-DE" sz="2000" b="1" dirty="0">
              <a:solidFill>
                <a:srgbClr val="990033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MF2 </a:t>
            </a:r>
            <a:r>
              <a:rPr lang="de-DE" altLang="de-DE" sz="1800" dirty="0" err="1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Sequencing</a:t>
            </a:r>
            <a:r>
              <a:rPr lang="de-DE" altLang="de-DE" sz="1800" dirty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Service</a:t>
            </a:r>
          </a:p>
          <a:p>
            <a:pPr marL="0" lv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M1 </a:t>
            </a:r>
            <a:r>
              <a:rPr lang="de-DE" altLang="de-DE" sz="1800" dirty="0" err="1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Bioinformatic</a:t>
            </a: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Service</a:t>
            </a:r>
            <a:endParaRPr lang="de-DE" altLang="de-DE" sz="1800" dirty="0">
              <a:solidFill>
                <a:prstClr val="black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lvl="0" indent="0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de-DE" altLang="de-DE" sz="1800" dirty="0" smtClean="0">
                <a:solidFill>
                  <a:prstClr val="black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NG1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sz="1800" dirty="0"/>
              <a:t>ZV4</a:t>
            </a:r>
          </a:p>
          <a:p>
            <a:pPr marL="0" indent="0">
              <a:spcAft>
                <a:spcPts val="600"/>
              </a:spcAft>
              <a:buNone/>
            </a:pP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4611837" y="4496887"/>
            <a:ext cx="3438887" cy="1954713"/>
            <a:chOff x="143359" y="4465475"/>
            <a:chExt cx="3438887" cy="1954713"/>
          </a:xfrm>
        </p:grpSpPr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2" r="4409" b="4819"/>
            <a:stretch/>
          </p:blipFill>
          <p:spPr bwMode="auto">
            <a:xfrm>
              <a:off x="143359" y="4465475"/>
              <a:ext cx="1461832" cy="195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hteck 1"/>
            <p:cNvSpPr>
              <a:spLocks noChangeArrowheads="1"/>
            </p:cNvSpPr>
            <p:nvPr/>
          </p:nvSpPr>
          <p:spPr bwMode="auto">
            <a:xfrm>
              <a:off x="270076" y="4898032"/>
              <a:ext cx="3312170" cy="892552"/>
            </a:xfrm>
            <a:prstGeom prst="rect">
              <a:avLst/>
            </a:prstGeom>
            <a:solidFill>
              <a:srgbClr val="FFFFFF">
                <a:alpha val="3882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itchFamily="2" charset="2"/>
                <a:buChar char="¨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¨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de-DE" sz="2000" b="1" dirty="0" smtClean="0">
                  <a:solidFill>
                    <a:srgbClr val="990033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All diagnostic laboratories </a:t>
              </a:r>
              <a:br>
                <a:rPr lang="en-US" altLang="de-DE" sz="2000" b="1" dirty="0" smtClean="0">
                  <a:solidFill>
                    <a:srgbClr val="990033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</a:br>
              <a:r>
                <a:rPr lang="en-US" altLang="de-DE" sz="2000" b="1" dirty="0" smtClean="0">
                  <a:solidFill>
                    <a:srgbClr val="990033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for sending bacterial isolates</a:t>
              </a:r>
              <a:endParaRPr lang="en-US" altLang="en-US" sz="2000" b="1" dirty="0">
                <a:solidFill>
                  <a:srgbClr val="990033"/>
                </a:solidFill>
                <a:latin typeface="Calibri" pitchFamily="34" charset="0"/>
              </a:endParaRPr>
            </a:p>
          </p:txBody>
        </p:sp>
      </p:grpSp>
      <p:pic>
        <p:nvPicPr>
          <p:cNvPr id="18" name="Picture 2" descr="Haupteingang am Nordufer mit Erinnerungszeichen (Nachtaufnahme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0"/>
          <a:stretch/>
        </p:blipFill>
        <p:spPr bwMode="auto">
          <a:xfrm>
            <a:off x="7248864" y="1776413"/>
            <a:ext cx="1727708" cy="2578611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RK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2460" b="8888"/>
          <a:stretch/>
        </p:blipFill>
        <p:spPr bwMode="auto">
          <a:xfrm>
            <a:off x="199128" y="1769739"/>
            <a:ext cx="1703612" cy="2585285"/>
          </a:xfrm>
          <a:prstGeom prst="rect">
            <a:avLst/>
          </a:prstGeom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/>
          <p:cNvSpPr/>
          <p:nvPr/>
        </p:nvSpPr>
        <p:spPr>
          <a:xfrm>
            <a:off x="302691" y="3977315"/>
            <a:ext cx="6655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prstClr val="white"/>
                </a:solidFill>
              </a:rPr>
              <a:t>Quelle: </a:t>
            </a:r>
            <a:r>
              <a:rPr lang="de-DE" sz="800" dirty="0" smtClean="0">
                <a:solidFill>
                  <a:prstClr val="white"/>
                </a:solidFill>
              </a:rPr>
              <a:t> </a:t>
            </a:r>
            <a:r>
              <a:rPr lang="de-DE" sz="800" i="1" dirty="0" smtClean="0">
                <a:solidFill>
                  <a:prstClr val="white"/>
                </a:solidFill>
              </a:rPr>
              <a:t>RKI</a:t>
            </a:r>
            <a:endParaRPr lang="de-DE" sz="800" dirty="0">
              <a:solidFill>
                <a:prstClr val="white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80669" y="3995569"/>
            <a:ext cx="6655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>
                <a:solidFill>
                  <a:prstClr val="white"/>
                </a:solidFill>
              </a:rPr>
              <a:t>Quelle: </a:t>
            </a:r>
            <a:r>
              <a:rPr lang="de-DE" sz="800" dirty="0" smtClean="0">
                <a:solidFill>
                  <a:prstClr val="white"/>
                </a:solidFill>
              </a:rPr>
              <a:t> </a:t>
            </a:r>
            <a:r>
              <a:rPr lang="de-DE" sz="800" i="1" dirty="0" smtClean="0">
                <a:solidFill>
                  <a:prstClr val="white"/>
                </a:solidFill>
              </a:rPr>
              <a:t>RKI</a:t>
            </a:r>
            <a:endParaRPr lang="de-DE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Picture 2" descr="http://3.bp.blogspot.com/-DMfub-CnLNo/U-nkYjgrWCI/AAAAAAAAC-E/DjRT-FOHxqk/s1600/collateral-da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82" y="1268760"/>
            <a:ext cx="7575636" cy="4320480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2</a:t>
            </a:fld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12.10.2017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ESCMID-WS, Freiburg</a:t>
            </a:r>
            <a:endParaRPr lang="de-DE" dirty="0"/>
          </a:p>
        </p:txBody>
      </p:sp>
      <p:sp>
        <p:nvSpPr>
          <p:cNvPr id="9" name="Inhaltsplatzhalter 5"/>
          <p:cNvSpPr txBox="1">
            <a:spLocks/>
          </p:cNvSpPr>
          <p:nvPr/>
        </p:nvSpPr>
        <p:spPr>
          <a:xfrm>
            <a:off x="3649851" y="1547900"/>
            <a:ext cx="5114435" cy="45078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Introduction into MLST and BURST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MLST from NGS data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Hands on using the CGE-website</a:t>
            </a:r>
            <a:br>
              <a:rPr lang="en-US" dirty="0" smtClean="0"/>
            </a:br>
            <a:r>
              <a:rPr lang="en-US" sz="1400" dirty="0" smtClean="0"/>
              <a:t>(Center for genomic epidemiology, DTU, Copenhagen)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Experiences and considerations for choosing a tool</a:t>
            </a:r>
            <a:endParaRPr lang="en-US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843286" y="1542081"/>
            <a:ext cx="2017223" cy="4453693"/>
            <a:chOff x="843286" y="1542081"/>
            <a:chExt cx="2017223" cy="4453693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843286" y="1542081"/>
              <a:ext cx="2017223" cy="4453693"/>
              <a:chOff x="843286" y="1542081"/>
              <a:chExt cx="2017223" cy="4453693"/>
            </a:xfrm>
          </p:grpSpPr>
          <p:pic>
            <p:nvPicPr>
              <p:cNvPr id="8" name="Picture 9" descr="Erwin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230"/>
              <a:stretch>
                <a:fillRect/>
              </a:stretch>
            </p:blipFill>
            <p:spPr bwMode="auto">
              <a:xfrm>
                <a:off x="843286" y="1542081"/>
                <a:ext cx="1929432" cy="440719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hteck 9"/>
              <p:cNvSpPr/>
              <p:nvPr/>
            </p:nvSpPr>
            <p:spPr>
              <a:xfrm>
                <a:off x="1319703" y="5780330"/>
                <a:ext cx="1540806" cy="21544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de-DE" sz="800" i="1" dirty="0" smtClean="0"/>
                  <a:t>http</a:t>
                </a:r>
                <a:r>
                  <a:rPr lang="de-DE" sz="800" i="1" dirty="0"/>
                  <a:t>://</a:t>
                </a:r>
                <a:r>
                  <a:rPr lang="de-DE" sz="800" i="1" dirty="0" smtClean="0"/>
                  <a:t>www.joachim-czichos.de/</a:t>
                </a:r>
              </a:p>
            </p:txBody>
          </p:sp>
        </p:grpSp>
        <p:sp>
          <p:nvSpPr>
            <p:cNvPr id="6" name="Rechteck 5"/>
            <p:cNvSpPr/>
            <p:nvPr/>
          </p:nvSpPr>
          <p:spPr>
            <a:xfrm>
              <a:off x="1022888" y="3541362"/>
              <a:ext cx="621646" cy="681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1010577" y="3559432"/>
              <a:ext cx="832244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de-DE" sz="1400" dirty="0" smtClean="0">
                  <a:latin typeface="Segoe Print" panose="02000600000000000000" pitchFamily="2" charset="0"/>
                  <a:ea typeface="KaiTi" panose="02010609060101010101" pitchFamily="49" charset="-122"/>
                  <a:cs typeface="Kokila" panose="020B0604020202020204" pitchFamily="34" charset="0"/>
                </a:rPr>
                <a:t>But </a:t>
              </a:r>
              <a:r>
                <a:rPr lang="de-DE" sz="1400" dirty="0" err="1">
                  <a:latin typeface="Segoe Print" panose="02000600000000000000" pitchFamily="2" charset="0"/>
                  <a:ea typeface="KaiTi" panose="02010609060101010101" pitchFamily="49" charset="-122"/>
                  <a:cs typeface="Kokila" panose="020B0604020202020204" pitchFamily="34" charset="0"/>
                </a:rPr>
                <a:t>I'm</a:t>
              </a:r>
              <a:r>
                <a:rPr lang="de-DE" sz="1400" dirty="0">
                  <a:latin typeface="Segoe Print" panose="02000600000000000000" pitchFamily="2" charset="0"/>
                  <a:ea typeface="KaiTi" panose="02010609060101010101" pitchFamily="49" charset="-122"/>
                  <a:cs typeface="Kokila" panose="020B0604020202020204" pitchFamily="34" charset="0"/>
                </a:rPr>
                <a:t> still </a:t>
              </a:r>
              <a:r>
                <a:rPr lang="de-DE" sz="1400" dirty="0" smtClean="0">
                  <a:latin typeface="Segoe Print" panose="02000600000000000000" pitchFamily="2" charset="0"/>
                  <a:ea typeface="KaiTi" panose="02010609060101010101" pitchFamily="49" charset="-122"/>
                  <a:cs typeface="Kokila" panose="020B0604020202020204" pitchFamily="34" charset="0"/>
                </a:rPr>
                <a:t>Mike!</a:t>
              </a:r>
              <a:endParaRPr lang="de-DE" sz="1400" dirty="0">
                <a:latin typeface="Segoe Print" panose="02000600000000000000" pitchFamily="2" charset="0"/>
                <a:ea typeface="KaiTi" panose="02010609060101010101" pitchFamily="49" charset="-122"/>
                <a:cs typeface="Kokila" panose="020B0604020202020204" pitchFamily="34" charset="0"/>
              </a:endParaRP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1875296" y="3006672"/>
              <a:ext cx="518954" cy="324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765331" y="3022751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>
                  <a:latin typeface="Segoe Print" panose="02000600000000000000" pitchFamily="2" charset="0"/>
                </a:rPr>
                <a:t>Fritz</a:t>
              </a:r>
              <a:endParaRPr lang="de-DE" b="1" dirty="0">
                <a:latin typeface="Segoe Print" panose="02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09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457199" y="4220944"/>
            <a:ext cx="8092593" cy="19839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Established for studies on population structure in epidemiological investigations </a:t>
            </a:r>
          </a:p>
          <a:p>
            <a:r>
              <a:rPr lang="en-US" dirty="0" smtClean="0"/>
              <a:t>Based on allelic variation amongst (mostly) seven housekeeping genes </a:t>
            </a:r>
          </a:p>
          <a:p>
            <a:r>
              <a:rPr lang="en-US" dirty="0"/>
              <a:t>a</a:t>
            </a:r>
            <a:r>
              <a:rPr lang="en-US" dirty="0" smtClean="0"/>
              <a:t>vailable for a diversity of bacterial, fungal and eukaryotic pathogens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MLST -basis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principle</a:t>
            </a:r>
            <a:r>
              <a:rPr lang="de-DE" dirty="0" smtClean="0"/>
              <a:t>-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2" t="18889" r="22405" b="43411"/>
          <a:stretch/>
        </p:blipFill>
        <p:spPr bwMode="auto">
          <a:xfrm>
            <a:off x="140740" y="1106823"/>
            <a:ext cx="7298423" cy="277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4" descr="Bildergebnis für Martin Maiden, Dominique Caugant, Ian Feavers, Mark Achtman and Brian Spratt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6" descr="Bildergebnis für Martin Maiden, Dominique Caugant, Ian Feavers, Mark Achtman and Brian Spratt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152" name="Picture 8" descr="Bildergebnis für Martin Maiden, Dominique Caugant, Ian Feavers, Mark Achtman and Brian Spratt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75" y="2299887"/>
            <a:ext cx="1691581" cy="146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ildergebnis für 20th anniversar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t="2780" r="14785" b="8997"/>
          <a:stretch/>
        </p:blipFill>
        <p:spPr bwMode="auto">
          <a:xfrm>
            <a:off x="6259420" y="1705723"/>
            <a:ext cx="891555" cy="9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/>
          <p:cNvSpPr/>
          <p:nvPr/>
        </p:nvSpPr>
        <p:spPr>
          <a:xfrm>
            <a:off x="7882465" y="6326031"/>
            <a:ext cx="8499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i="1" dirty="0" smtClean="0">
                <a:solidFill>
                  <a:srgbClr val="045AA6"/>
                </a:solidFill>
              </a:rPr>
              <a:t>*betanews.com</a:t>
            </a:r>
            <a:endParaRPr lang="de-DE" sz="800" i="1" dirty="0">
              <a:solidFill>
                <a:srgbClr val="045AA6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850893" y="1806144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smtClean="0">
                <a:solidFill>
                  <a:srgbClr val="045AA6"/>
                </a:solidFill>
              </a:rPr>
              <a:t>*</a:t>
            </a:r>
            <a:endParaRPr lang="de-DE" sz="1000" dirty="0">
              <a:solidFill>
                <a:srgbClr val="045A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7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Multilocus</a:t>
            </a:r>
            <a:r>
              <a:rPr lang="de-DE" dirty="0" smtClean="0"/>
              <a:t> </a:t>
            </a:r>
            <a:r>
              <a:rPr lang="de-DE" dirty="0" err="1" smtClean="0"/>
              <a:t>sequence</a:t>
            </a:r>
            <a:r>
              <a:rPr lang="de-DE" dirty="0" smtClean="0"/>
              <a:t> </a:t>
            </a:r>
            <a:r>
              <a:rPr lang="de-DE" dirty="0" err="1" smtClean="0"/>
              <a:t>typing</a:t>
            </a:r>
            <a:r>
              <a:rPr lang="de-DE" dirty="0" smtClean="0"/>
              <a:t> -</a:t>
            </a:r>
            <a:r>
              <a:rPr lang="de-DE" dirty="0" err="1" smtClean="0"/>
              <a:t>principle</a:t>
            </a:r>
            <a:r>
              <a:rPr lang="de-DE" dirty="0" smtClean="0"/>
              <a:t>-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026" name="Picture 2" descr="Bildergebnis für ml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3" y="1649416"/>
            <a:ext cx="8348789" cy="410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7368543" y="5648103"/>
            <a:ext cx="10278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i="1" dirty="0">
                <a:solidFill>
                  <a:srgbClr val="045AA6"/>
                </a:solidFill>
              </a:rPr>
              <a:t>http://beta.mlst.net</a:t>
            </a:r>
          </a:p>
        </p:txBody>
      </p:sp>
    </p:spTree>
    <p:extLst>
      <p:ext uri="{BB962C8B-B14F-4D97-AF65-F5344CB8AC3E}">
        <p14:creationId xmlns:p14="http://schemas.microsoft.com/office/powerpoint/2010/main" val="33105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092592" cy="492443"/>
          </a:xfrm>
        </p:spPr>
        <p:txBody>
          <a:bodyPr/>
          <a:lstStyle/>
          <a:p>
            <a:r>
              <a:rPr lang="de-DE" dirty="0"/>
              <a:t>https://</a:t>
            </a:r>
            <a:r>
              <a:rPr lang="de-DE" dirty="0" smtClean="0"/>
              <a:t>pubmlst.org/databases/</a:t>
            </a:r>
            <a:br>
              <a:rPr lang="de-DE" dirty="0" smtClean="0"/>
            </a:br>
            <a:r>
              <a:rPr lang="en-US" sz="1000" dirty="0"/>
              <a:t>The Department of Zoology, University of Oxford, UK </a:t>
            </a:r>
            <a:r>
              <a:rPr lang="en-US" sz="1000" dirty="0" smtClean="0"/>
              <a:t>, funded </a:t>
            </a:r>
            <a:r>
              <a:rPr lang="en-US" sz="1000" dirty="0"/>
              <a:t>by The </a:t>
            </a:r>
            <a:r>
              <a:rPr lang="en-US" sz="1000" dirty="0" err="1"/>
              <a:t>Wellcome</a:t>
            </a:r>
            <a:r>
              <a:rPr lang="en-US" sz="1000" dirty="0"/>
              <a:t> Trust.</a:t>
            </a:r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14015" r="4634" b="6996"/>
          <a:stretch/>
        </p:blipFill>
        <p:spPr bwMode="auto">
          <a:xfrm>
            <a:off x="457196" y="1410513"/>
            <a:ext cx="8198604" cy="4161691"/>
          </a:xfrm>
          <a:prstGeom prst="rect">
            <a:avLst/>
          </a:prstGeom>
          <a:noFill/>
          <a:ln w="9525">
            <a:solidFill>
              <a:srgbClr val="045A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57200" y="5931451"/>
            <a:ext cx="8092592" cy="49244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kern="1200">
                <a:solidFill>
                  <a:srgbClr val="006EC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www.mlst.net  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Imperial College </a:t>
            </a:r>
            <a:r>
              <a:rPr lang="en-US" sz="1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funded by </a:t>
            </a:r>
            <a:r>
              <a:rPr lang="en-US" sz="1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sz="1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Wellcome</a:t>
            </a: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Trust. </a:t>
            </a:r>
            <a:endParaRPr lang="de-DE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2" name="Picture 2" descr="MLST databases and software - PubMLST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700" y="3780355"/>
            <a:ext cx="194310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GSdb screenshe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78" y="4383876"/>
            <a:ext cx="2553544" cy="21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http://enterobase.warwick.ac.uk/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9" r="17547" b="18644"/>
          <a:stretch/>
        </p:blipFill>
        <p:spPr bwMode="auto">
          <a:xfrm>
            <a:off x="460432" y="1703090"/>
            <a:ext cx="7570922" cy="3959817"/>
          </a:xfrm>
          <a:prstGeom prst="rect">
            <a:avLst/>
          </a:prstGeom>
          <a:noFill/>
          <a:ln w="9525">
            <a:solidFill>
              <a:srgbClr val="045A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(e)BURST -</a:t>
            </a:r>
            <a:r>
              <a:rPr lang="de-DE" dirty="0" err="1"/>
              <a:t>principle</a:t>
            </a:r>
            <a:r>
              <a:rPr lang="de-DE" dirty="0"/>
              <a:t>-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75425"/>
              </p:ext>
            </p:extLst>
          </p:nvPr>
        </p:nvGraphicFramePr>
        <p:xfrm>
          <a:off x="6176789" y="1249486"/>
          <a:ext cx="2584291" cy="5157675"/>
        </p:xfrm>
        <a:graphic>
          <a:graphicData uri="http://schemas.openxmlformats.org/drawingml/2006/table">
            <a:tbl>
              <a:tblPr/>
              <a:tblGrid>
                <a:gridCol w="184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2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44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52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aroE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gdh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gki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recP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spi</a:t>
                      </a:r>
                      <a:endParaRPr lang="de-DE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xpt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ddl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SLV+SF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DLV2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SLV2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1040"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8145" marR="8145" marT="814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145" marR="8145" marT="814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145" marR="8145" marT="814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93" y="3292987"/>
            <a:ext cx="1676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5879" r="78993" b="67820"/>
          <a:stretch/>
        </p:blipFill>
        <p:spPr bwMode="auto">
          <a:xfrm>
            <a:off x="2215395" y="1249486"/>
            <a:ext cx="3619920" cy="27356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" r="1695"/>
          <a:stretch/>
        </p:blipFill>
        <p:spPr bwMode="auto">
          <a:xfrm>
            <a:off x="1758777" y="4231037"/>
            <a:ext cx="4076538" cy="2185733"/>
          </a:xfrm>
          <a:prstGeom prst="rect">
            <a:avLst/>
          </a:prstGeom>
          <a:noFill/>
          <a:ln w="9525">
            <a:solidFill>
              <a:srgbClr val="045AA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hteck 17"/>
          <p:cNvSpPr/>
          <p:nvPr/>
        </p:nvSpPr>
        <p:spPr>
          <a:xfrm>
            <a:off x="4449115" y="6191717"/>
            <a:ext cx="1369286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800" i="1" dirty="0">
                <a:solidFill>
                  <a:srgbClr val="045AA6"/>
                </a:solidFill>
              </a:rPr>
              <a:t>http://eburst.mlst.net/3.asp</a:t>
            </a:r>
          </a:p>
        </p:txBody>
      </p:sp>
    </p:spTree>
    <p:extLst>
      <p:ext uri="{BB962C8B-B14F-4D97-AF65-F5344CB8AC3E}">
        <p14:creationId xmlns:p14="http://schemas.microsoft.com/office/powerpoint/2010/main" val="18060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(e)BURST -</a:t>
            </a:r>
            <a:r>
              <a:rPr lang="de-DE" dirty="0" err="1" smtClean="0"/>
              <a:t>principle</a:t>
            </a:r>
            <a:r>
              <a:rPr lang="de-DE" dirty="0" smtClean="0"/>
              <a:t>-</a:t>
            </a:r>
            <a:endParaRPr lang="de-DE" dirty="0"/>
          </a:p>
        </p:txBody>
      </p:sp>
      <p:sp>
        <p:nvSpPr>
          <p:cNvPr id="8" name="AutoShape 4" descr="Bildergebnis für ebur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ttp://eburst.mlst.net/images/fig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392" y="2456481"/>
            <a:ext cx="4012861" cy="37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external file that holds a picture, illustration, etc.&#10;Object name is pq1221085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09" y="1668890"/>
            <a:ext cx="4409268" cy="259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4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MLST </a:t>
            </a:r>
            <a:r>
              <a:rPr lang="de-DE" dirty="0" err="1" smtClean="0"/>
              <a:t>from</a:t>
            </a:r>
            <a:r>
              <a:rPr lang="de-DE" dirty="0" smtClean="0"/>
              <a:t> NGS </a:t>
            </a:r>
            <a:r>
              <a:rPr lang="de-DE" dirty="0" err="1" smtClean="0"/>
              <a:t>data</a:t>
            </a:r>
            <a:r>
              <a:rPr lang="de-DE" dirty="0" smtClean="0"/>
              <a:t> -tools-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12.10.2017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ESCMID-WS, Freiburg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pPr/>
              <a:t>9</a:t>
            </a:fld>
            <a:endParaRPr lang="de-DE" dirty="0"/>
          </a:p>
        </p:txBody>
      </p:sp>
      <p:graphicFrame>
        <p:nvGraphicFramePr>
          <p:cNvPr id="18" name="Tabel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457148"/>
              </p:ext>
            </p:extLst>
          </p:nvPr>
        </p:nvGraphicFramePr>
        <p:xfrm>
          <a:off x="534321" y="1717992"/>
          <a:ext cx="7961066" cy="3623361"/>
        </p:xfrm>
        <a:graphic>
          <a:graphicData uri="http://schemas.openxmlformats.org/drawingml/2006/table">
            <a:tbl>
              <a:tblPr/>
              <a:tblGrid>
                <a:gridCol w="1328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2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492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Software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Interface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45A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Source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45A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Input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45A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Algorithm</a:t>
                      </a:r>
                      <a:endParaRPr lang="de-DE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45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0"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BigsDB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Website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 source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BLASTN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EnteroBase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UBLAST/USEARCH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MLST-CGE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Reads/Contigs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BLASTN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ARIBA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Command line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fontAlgn="ctr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 source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Assembly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Mapping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mlst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BLASTN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MLSTcheck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BLASTN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SRST2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Mapping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stringMLST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k-mer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BioNumerics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Graphical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interface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(GUI)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Propietary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commercial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Reads/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k-</a:t>
                      </a:r>
                      <a:r>
                        <a:rPr lang="de-DE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mer</a:t>
                      </a: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/BLASTN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594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SeqSphere</a:t>
                      </a:r>
                      <a:endParaRPr lang="de-DE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5AA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Reads/Contigs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45A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Textfeld 18"/>
          <p:cNvSpPr txBox="1"/>
          <p:nvPr/>
        </p:nvSpPr>
        <p:spPr>
          <a:xfrm>
            <a:off x="492299" y="5351352"/>
            <a:ext cx="2121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 err="1" smtClean="0">
                <a:solidFill>
                  <a:srgbClr val="045AA6"/>
                </a:solidFill>
              </a:rPr>
              <a:t>Adapted</a:t>
            </a:r>
            <a:r>
              <a:rPr lang="de-DE" sz="1200" i="1" dirty="0" smtClean="0">
                <a:solidFill>
                  <a:srgbClr val="045AA6"/>
                </a:solidFill>
              </a:rPr>
              <a:t> </a:t>
            </a:r>
            <a:r>
              <a:rPr lang="de-DE" sz="1200" i="1" dirty="0" err="1" smtClean="0">
                <a:solidFill>
                  <a:srgbClr val="045AA6"/>
                </a:solidFill>
              </a:rPr>
              <a:t>from</a:t>
            </a:r>
            <a:r>
              <a:rPr lang="de-DE" sz="1200" i="1" dirty="0" smtClean="0">
                <a:solidFill>
                  <a:srgbClr val="045AA6"/>
                </a:solidFill>
              </a:rPr>
              <a:t>: Page et al. 2017</a:t>
            </a:r>
            <a:endParaRPr lang="de-DE" sz="1200" i="1" dirty="0">
              <a:solidFill>
                <a:srgbClr val="045A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9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752</Words>
  <Application>Microsoft Office PowerPoint</Application>
  <PresentationFormat>Bildschirmpräsentation (4:3)</PresentationFormat>
  <Paragraphs>423</Paragraphs>
  <Slides>18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KaiTi</vt:lpstr>
      <vt:lpstr>Kokila</vt:lpstr>
      <vt:lpstr>ＭＳ 明朝</vt:lpstr>
      <vt:lpstr>Segoe Print</vt:lpstr>
      <vt:lpstr>Wingdings</vt:lpstr>
      <vt:lpstr>1_Office-Design</vt:lpstr>
      <vt:lpstr>NGS data analysis  - MLST -</vt:lpstr>
      <vt:lpstr>PowerPoint-Präsentation</vt:lpstr>
      <vt:lpstr>MLST -basis and principle-</vt:lpstr>
      <vt:lpstr>Multilocus sequence typing -principle-</vt:lpstr>
      <vt:lpstr>https://pubmlst.org/databases/ The Department of Zoology, University of Oxford, UK , funded by The Wellcome Trust.</vt:lpstr>
      <vt:lpstr>http://enterobase.warwick.ac.uk/</vt:lpstr>
      <vt:lpstr>Cluster analysis using (e)BURST -principle-</vt:lpstr>
      <vt:lpstr>Cluster analysis using (e)BURST -principle-</vt:lpstr>
      <vt:lpstr>MLST from NGS data -tools-</vt:lpstr>
      <vt:lpstr>http://www.genomicepidemiology.org/</vt:lpstr>
      <vt:lpstr>https://cge.cbs.dtu.dk/services/MLST/</vt:lpstr>
      <vt:lpstr>Hands on......</vt:lpstr>
      <vt:lpstr>......exchange your......     </vt:lpstr>
      <vt:lpstr>Considerations for choosing a MLST tool</vt:lpstr>
      <vt:lpstr>Beyond MLST.....</vt:lpstr>
      <vt:lpstr>Acknowledgement</vt:lpstr>
      <vt:lpstr>Acknowledgement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 Weber</dc:creator>
  <cp:lastModifiedBy>Dr. Ayorinde Afolayan</cp:lastModifiedBy>
  <cp:revision>161</cp:revision>
  <dcterms:created xsi:type="dcterms:W3CDTF">2015-11-02T12:29:13Z</dcterms:created>
  <dcterms:modified xsi:type="dcterms:W3CDTF">2021-06-22T14:49:19Z</dcterms:modified>
</cp:coreProperties>
</file>